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sldIdLst>
    <p:sldId id="256" r:id="rId5"/>
    <p:sldId id="257" r:id="rId6"/>
    <p:sldId id="267" r:id="rId7"/>
    <p:sldId id="266" r:id="rId8"/>
    <p:sldId id="258" r:id="rId9"/>
    <p:sldId id="259" r:id="rId10"/>
    <p:sldId id="272" r:id="rId11"/>
    <p:sldId id="260" r:id="rId12"/>
    <p:sldId id="264" r:id="rId13"/>
    <p:sldId id="261" r:id="rId14"/>
    <p:sldId id="262" r:id="rId15"/>
    <p:sldId id="263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06D21-D183-4A98-B38D-A2209CBF4169}" v="1985" dt="2021-01-29T18:07:29.357"/>
    <p1510:client id="{DDE7445D-5C32-42C1-9159-5D8986A937F7}" v="195" dt="2021-01-29T20:02:41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23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ory@docitusa.com" TargetMode="External"/><Relationship Id="rId2" Type="http://schemas.openxmlformats.org/officeDocument/2006/relationships/hyperlink" Target="mailto:Michael@docitusa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7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3EB1E-1516-4286-AB3A-1A0CA85A1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7" b="11533"/>
          <a:stretch/>
        </p:blipFill>
        <p:spPr>
          <a:xfrm>
            <a:off x="20" y="-1"/>
            <a:ext cx="12191980" cy="6858001"/>
          </a:xfrm>
          <a:custGeom>
            <a:avLst/>
            <a:gdLst/>
            <a:ahLst/>
            <a:cxnLst/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4628129" y="6857999"/>
                </a:lnTo>
                <a:lnTo>
                  <a:pt x="4734519" y="6819371"/>
                </a:lnTo>
                <a:cubicBezTo>
                  <a:pt x="4938119" y="6741181"/>
                  <a:pt x="5132935" y="6652933"/>
                  <a:pt x="5315781" y="6551721"/>
                </a:cubicBezTo>
                <a:cubicBezTo>
                  <a:pt x="6619811" y="5830059"/>
                  <a:pt x="6364610" y="4934281"/>
                  <a:pt x="6058656" y="3948664"/>
                </a:cubicBezTo>
                <a:cubicBezTo>
                  <a:pt x="5601502" y="2476708"/>
                  <a:pt x="4958009" y="1222984"/>
                  <a:pt x="2540911" y="827627"/>
                </a:cubicBezTo>
                <a:cubicBezTo>
                  <a:pt x="1760946" y="699982"/>
                  <a:pt x="986522" y="591203"/>
                  <a:pt x="238021" y="541759"/>
                </a:cubicBezTo>
                <a:lnTo>
                  <a:pt x="0" y="52922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</p:pic>
      <p:sp>
        <p:nvSpPr>
          <p:cNvPr id="84" name="Freeform: Shape 79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9A85F-8D14-40F9-9D63-9617E0A08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550" y="3693611"/>
            <a:ext cx="6180675" cy="2497463"/>
          </a:xfrm>
        </p:spPr>
        <p:txBody>
          <a:bodyPr anchor="b">
            <a:normAutofit/>
          </a:bodyPr>
          <a:lstStyle/>
          <a:p>
            <a:pPr algn="l">
              <a:lnSpc>
                <a:spcPct val="115000"/>
              </a:lnSpc>
            </a:pPr>
            <a:r>
              <a:rPr lang="en-US" dirty="0"/>
              <a:t>Presentation by</a:t>
            </a:r>
          </a:p>
          <a:p>
            <a:pPr algn="l">
              <a:lnSpc>
                <a:spcPct val="115000"/>
              </a:lnSpc>
            </a:pPr>
            <a:r>
              <a:rPr lang="en-US" dirty="0"/>
              <a:t>Michael Feingold </a:t>
            </a:r>
          </a:p>
          <a:p>
            <a:pPr algn="l">
              <a:lnSpc>
                <a:spcPct val="115000"/>
              </a:lnSpc>
            </a:pPr>
            <a:r>
              <a:rPr lang="en-US" dirty="0"/>
              <a:t>Digital </a:t>
            </a:r>
            <a:r>
              <a:rPr lang="en-US" dirty="0" err="1"/>
              <a:t>Onesource</a:t>
            </a:r>
            <a:r>
              <a:rPr lang="en-US" dirty="0"/>
              <a:t> Consulting Solutions</a:t>
            </a:r>
          </a:p>
          <a:p>
            <a:pPr algn="l">
              <a:lnSpc>
                <a:spcPct val="115000"/>
              </a:lnSpc>
            </a:pPr>
            <a:r>
              <a:rPr lang="en-US" dirty="0"/>
              <a:t>www.digitalonesource.net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D6060-0D2D-407B-A425-FB53B4653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08" y="2153777"/>
            <a:ext cx="5116303" cy="1864549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err="1"/>
              <a:t>Docit</a:t>
            </a:r>
            <a:r>
              <a:rPr lang="en-US" sz="3100" dirty="0"/>
              <a:t> Information Management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 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C8307F8-339A-4AB2-A37A-967A42040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369" y="402942"/>
            <a:ext cx="1415417" cy="1417065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4718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1F923-B898-4AF2-B3DD-ACED303D068F}"/>
              </a:ext>
            </a:extLst>
          </p:cNvPr>
          <p:cNvSpPr txBox="1"/>
          <p:nvPr/>
        </p:nvSpPr>
        <p:spPr>
          <a:xfrm>
            <a:off x="5545122" y="109057"/>
            <a:ext cx="643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rgbClr val="0070C0"/>
                </a:solidFill>
              </a:rPr>
              <a:t> Print </a:t>
            </a:r>
            <a:r>
              <a:rPr lang="en-US" dirty="0" err="1">
                <a:solidFill>
                  <a:srgbClr val="0070C0"/>
                </a:solidFill>
              </a:rPr>
              <a:t>xPort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Provides a “Digital Printer” directly into the Pre-indexing Folder to Be Indexed (Elimination of Paper Printing and Copier Click charges)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79AF3D-725B-4009-91E5-42DA6BEAE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040"/>
            <a:ext cx="10394893" cy="584712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05667E-3606-4852-9377-D105650200A1}"/>
              </a:ext>
            </a:extLst>
          </p:cNvPr>
          <p:cNvCxnSpPr>
            <a:cxnSpLocks/>
          </p:cNvCxnSpPr>
          <p:nvPr/>
        </p:nvCxnSpPr>
        <p:spPr>
          <a:xfrm flipH="1">
            <a:off x="2374084" y="2055303"/>
            <a:ext cx="2080470" cy="302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A61EC4-C069-48C4-A9CD-7DAEA3566F46}"/>
              </a:ext>
            </a:extLst>
          </p:cNvPr>
          <p:cNvSpPr txBox="1"/>
          <p:nvPr/>
        </p:nvSpPr>
        <p:spPr>
          <a:xfrm>
            <a:off x="2667699" y="2491530"/>
            <a:ext cx="1510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Digital Virtual Printer Output to</a:t>
            </a:r>
          </a:p>
          <a:p>
            <a:r>
              <a:rPr lang="en-US" dirty="0" err="1">
                <a:solidFill>
                  <a:schemeClr val="bg1"/>
                </a:solidFill>
              </a:rPr>
              <a:t>Preindex</a:t>
            </a:r>
            <a:r>
              <a:rPr lang="en-US" dirty="0">
                <a:solidFill>
                  <a:schemeClr val="bg1"/>
                </a:solidFill>
              </a:rPr>
              <a:t> Folder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77A9263-48D6-46EC-8575-68F1DCBE6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109056"/>
            <a:ext cx="885508" cy="8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1F923-B898-4AF2-B3DD-ACED303D068F}"/>
              </a:ext>
            </a:extLst>
          </p:cNvPr>
          <p:cNvSpPr txBox="1"/>
          <p:nvPr/>
        </p:nvSpPr>
        <p:spPr>
          <a:xfrm>
            <a:off x="5545122" y="109057"/>
            <a:ext cx="643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rgbClr val="0070C0"/>
                </a:solidFill>
              </a:rPr>
              <a:t> Imaging Viewer </a:t>
            </a:r>
            <a:r>
              <a:rPr lang="en-US" dirty="0">
                <a:solidFill>
                  <a:schemeClr val="bg1"/>
                </a:solidFill>
              </a:rPr>
              <a:t>Provides Page Annotation, Page Re-Ordering, Hyperlinks to Other documents, Date Stamping, Image Stamping, Send Email, and more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B4813-3A10-40D3-8230-CF2990057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528"/>
            <a:ext cx="10399059" cy="584947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C921EE6-E086-4D37-9C3B-DF2D4CB9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109056"/>
            <a:ext cx="885508" cy="8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1F923-B898-4AF2-B3DD-ACED303D068F}"/>
              </a:ext>
            </a:extLst>
          </p:cNvPr>
          <p:cNvSpPr txBox="1"/>
          <p:nvPr/>
        </p:nvSpPr>
        <p:spPr>
          <a:xfrm>
            <a:off x="3017075" y="207669"/>
            <a:ext cx="6430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You can See Here that the Image Stamp show approved and the highlighted amount!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B4813-3A10-40D3-8230-CF2990057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528"/>
            <a:ext cx="10399059" cy="5849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778462-3C73-4C90-A294-62D86ABEF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279" y="1038960"/>
            <a:ext cx="4836807" cy="584947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9EF0FC-B506-4162-BF1B-BF603BD5271E}"/>
              </a:ext>
            </a:extLst>
          </p:cNvPr>
          <p:cNvCxnSpPr/>
          <p:nvPr/>
        </p:nvCxnSpPr>
        <p:spPr>
          <a:xfrm>
            <a:off x="8722659" y="591671"/>
            <a:ext cx="860612" cy="41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83DC79-AB9F-4D74-874C-A1A75582B500}"/>
              </a:ext>
            </a:extLst>
          </p:cNvPr>
          <p:cNvCxnSpPr>
            <a:cxnSpLocks/>
          </p:cNvCxnSpPr>
          <p:nvPr/>
        </p:nvCxnSpPr>
        <p:spPr>
          <a:xfrm>
            <a:off x="5253318" y="896471"/>
            <a:ext cx="5316070" cy="5683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CD5D7A3-5C14-46C9-997A-DEA852EBE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109056"/>
            <a:ext cx="885508" cy="8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1F923-B898-4AF2-B3DD-ACED303D068F}"/>
              </a:ext>
            </a:extLst>
          </p:cNvPr>
          <p:cNvSpPr txBox="1"/>
          <p:nvPr/>
        </p:nvSpPr>
        <p:spPr>
          <a:xfrm>
            <a:off x="3017075" y="207669"/>
            <a:ext cx="643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You can also add other stamps such as date and time, initials, sticky notes, approvals, custom text, hyperlinks to other documents (invoice against P.O., </a:t>
            </a:r>
            <a:r>
              <a:rPr lang="en-US" dirty="0" err="1">
                <a:solidFill>
                  <a:srgbClr val="00B050"/>
                </a:solidFill>
              </a:rPr>
              <a:t>ie</a:t>
            </a:r>
            <a:r>
              <a:rPr lang="en-US" dirty="0">
                <a:solidFill>
                  <a:srgbClr val="00B050"/>
                </a:solidFill>
              </a:rPr>
              <a:t>) and more!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CD5D7A3-5C14-46C9-997A-DEA852EB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109056"/>
            <a:ext cx="885508" cy="886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C21B95-EDD4-4DB5-84EE-9F1BDC43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3" y="1096336"/>
            <a:ext cx="10287698" cy="578683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70B266-3968-4914-9CB2-4BB77B68214D}"/>
              </a:ext>
            </a:extLst>
          </p:cNvPr>
          <p:cNvCxnSpPr/>
          <p:nvPr/>
        </p:nvCxnSpPr>
        <p:spPr>
          <a:xfrm flipH="1">
            <a:off x="3724712" y="838899"/>
            <a:ext cx="813732" cy="4890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9B79C6-5473-4C28-A4A5-29702523D851}"/>
              </a:ext>
            </a:extLst>
          </p:cNvPr>
          <p:cNvCxnSpPr/>
          <p:nvPr/>
        </p:nvCxnSpPr>
        <p:spPr>
          <a:xfrm flipH="1">
            <a:off x="8045042" y="796954"/>
            <a:ext cx="352338" cy="32381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2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1F923-B898-4AF2-B3DD-ACED303D068F}"/>
              </a:ext>
            </a:extLst>
          </p:cNvPr>
          <p:cNvSpPr txBox="1"/>
          <p:nvPr/>
        </p:nvSpPr>
        <p:spPr>
          <a:xfrm>
            <a:off x="3017075" y="207669"/>
            <a:ext cx="643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The Transformation for Your Business in the Modern World using the current technology you most likely already have!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CD5D7A3-5C14-46C9-997A-DEA852EB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109056"/>
            <a:ext cx="885508" cy="886539"/>
          </a:xfrm>
          <a:prstGeom prst="rect">
            <a:avLst/>
          </a:prstGeom>
        </p:spPr>
      </p:pic>
      <p:pic>
        <p:nvPicPr>
          <p:cNvPr id="4" name="Picture 3" descr="A picture containing text, file, furniture, indoor&#10;&#10;Description automatically generated">
            <a:extLst>
              <a:ext uri="{FF2B5EF4-FFF2-40B4-BE49-F238E27FC236}">
                <a16:creationId xmlns:a16="http://schemas.microsoft.com/office/drawing/2014/main" id="{8DECF4EF-B6DF-4781-94D2-438DCE3E6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" y="1527495"/>
            <a:ext cx="2612471" cy="2612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2399FE-834A-49E5-ADB7-066D07FCE534}"/>
              </a:ext>
            </a:extLst>
          </p:cNvPr>
          <p:cNvSpPr txBox="1"/>
          <p:nvPr/>
        </p:nvSpPr>
        <p:spPr>
          <a:xfrm>
            <a:off x="1115736" y="1140903"/>
            <a:ext cx="162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This!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A0CD4-C4D2-444E-851E-F2168AF274CE}"/>
              </a:ext>
            </a:extLst>
          </p:cNvPr>
          <p:cNvSpPr txBox="1"/>
          <p:nvPr/>
        </p:nvSpPr>
        <p:spPr>
          <a:xfrm>
            <a:off x="3634071" y="2448012"/>
            <a:ext cx="113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And this</a:t>
            </a:r>
          </a:p>
        </p:txBody>
      </p:sp>
      <p:pic>
        <p:nvPicPr>
          <p:cNvPr id="10" name="Picture 9" descr="A close - up of a computer tower&#10;&#10;Description automatically generated with low confidence">
            <a:extLst>
              <a:ext uri="{FF2B5EF4-FFF2-40B4-BE49-F238E27FC236}">
                <a16:creationId xmlns:a16="http://schemas.microsoft.com/office/drawing/2014/main" id="{842BFB52-B162-424C-B131-0A92FEF38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65" y="1511108"/>
            <a:ext cx="2853435" cy="2645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C56378-9A9B-4543-A5AE-25BF718227D4}"/>
              </a:ext>
            </a:extLst>
          </p:cNvPr>
          <p:cNvSpPr txBox="1"/>
          <p:nvPr/>
        </p:nvSpPr>
        <p:spPr>
          <a:xfrm>
            <a:off x="7810150" y="2537561"/>
            <a:ext cx="144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And this</a:t>
            </a:r>
          </a:p>
        </p:txBody>
      </p:sp>
      <p:pic>
        <p:nvPicPr>
          <p:cNvPr id="14" name="Picture 13" descr="A picture containing text, electronics, printer&#10;&#10;Description automatically generated">
            <a:extLst>
              <a:ext uri="{FF2B5EF4-FFF2-40B4-BE49-F238E27FC236}">
                <a16:creationId xmlns:a16="http://schemas.microsoft.com/office/drawing/2014/main" id="{6696317D-AD44-4510-A3B6-69953D9C7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323" y="1527495"/>
            <a:ext cx="1847850" cy="2476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DDC6B9-CF30-4E38-96FC-71DCFA6DA371}"/>
              </a:ext>
            </a:extLst>
          </p:cNvPr>
          <p:cNvSpPr txBox="1"/>
          <p:nvPr/>
        </p:nvSpPr>
        <p:spPr>
          <a:xfrm>
            <a:off x="5008597" y="4496499"/>
            <a:ext cx="145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To:</a:t>
            </a:r>
          </a:p>
        </p:txBody>
      </p:sp>
    </p:spTree>
    <p:extLst>
      <p:ext uri="{BB962C8B-B14F-4D97-AF65-F5344CB8AC3E}">
        <p14:creationId xmlns:p14="http://schemas.microsoft.com/office/powerpoint/2010/main" val="5054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1F923-B898-4AF2-B3DD-ACED303D068F}"/>
              </a:ext>
            </a:extLst>
          </p:cNvPr>
          <p:cNvSpPr txBox="1"/>
          <p:nvPr/>
        </p:nvSpPr>
        <p:spPr>
          <a:xfrm>
            <a:off x="3017075" y="207669"/>
            <a:ext cx="6430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To The Modern World Using Modern Technology and Apps That All Employees Use Everyday…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Accessible from Dropbox, OneDrive, Google Drive, </a:t>
            </a:r>
            <a:r>
              <a:rPr lang="en-US" dirty="0" err="1">
                <a:solidFill>
                  <a:srgbClr val="0070C0"/>
                </a:solidFill>
              </a:rPr>
              <a:t>Sharepoint</a:t>
            </a:r>
            <a:r>
              <a:rPr lang="en-US" dirty="0">
                <a:solidFill>
                  <a:srgbClr val="0070C0"/>
                </a:solidFill>
              </a:rPr>
              <a:t>, Private Cloud,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Retrieve Documents from Smartphone, Laptop, Tablet Anywhere, Anytime!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CD5D7A3-5C14-46C9-997A-DEA852EB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7" y="109056"/>
            <a:ext cx="885508" cy="886539"/>
          </a:xfrm>
          <a:prstGeom prst="rect">
            <a:avLst/>
          </a:prstGeom>
        </p:spPr>
      </p:pic>
      <p:pic>
        <p:nvPicPr>
          <p:cNvPr id="6" name="Picture 5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33ED7241-E3F9-4EE3-8A79-4712902BD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48" y="2433513"/>
            <a:ext cx="7119573" cy="44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EFEF-16C0-4B78-9BA0-C51C8F24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You… For a Live Demo or For More Information Please Contact: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F1471-6C8C-4978-9C51-96413B5AEB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United States</a:t>
            </a:r>
          </a:p>
          <a:p>
            <a:r>
              <a:rPr lang="en-US" dirty="0"/>
              <a:t>Michael Feingold</a:t>
            </a:r>
          </a:p>
          <a:p>
            <a:r>
              <a:rPr lang="en-US" dirty="0">
                <a:hlinkClick r:id="rId2"/>
              </a:rPr>
              <a:t>Michael@docitusa.com</a:t>
            </a:r>
            <a:endParaRPr lang="en-US" dirty="0"/>
          </a:p>
          <a:p>
            <a:r>
              <a:rPr lang="en-US" dirty="0"/>
              <a:t>888.502.5092 Ext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4EE6B-99CA-4437-9A8B-89623138BF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Europe</a:t>
            </a:r>
          </a:p>
          <a:p>
            <a:r>
              <a:rPr lang="en-US" dirty="0"/>
              <a:t>Rory Buckley</a:t>
            </a:r>
          </a:p>
          <a:p>
            <a:r>
              <a:rPr lang="en-US" dirty="0">
                <a:hlinkClick r:id="rId3"/>
              </a:rPr>
              <a:t>Rory@docitusa.com</a:t>
            </a:r>
            <a:endParaRPr lang="en-US" dirty="0"/>
          </a:p>
          <a:p>
            <a:r>
              <a:rPr lang="en-US" dirty="0"/>
              <a:t>0035318665611</a:t>
            </a:r>
          </a:p>
        </p:txBody>
      </p:sp>
    </p:spTree>
    <p:extLst>
      <p:ext uri="{BB962C8B-B14F-4D97-AF65-F5344CB8AC3E}">
        <p14:creationId xmlns:p14="http://schemas.microsoft.com/office/powerpoint/2010/main" val="22125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01F2278-246C-4165-85C7-0912D189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3" y="0"/>
            <a:ext cx="1170214" cy="117157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C98E3B-9350-4C8B-A539-03DA1EAD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107" y="153988"/>
            <a:ext cx="10668000" cy="117157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Document Challenges in the Modern Office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8ACD8D-8946-44C2-AD12-165326235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2285999"/>
            <a:ext cx="5595619" cy="427990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Snail Mail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E-Mail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Printers and Copiers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Customers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Accounting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Employees and HR Docs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Vendors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Government</a:t>
            </a:r>
          </a:p>
          <a:p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74A3DF-15C6-46D3-BC6A-92C1343D85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File Cabinets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Off-site Storage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Local PC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Local Servers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Local NAS Devices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The Basement?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454CE-D7A5-4036-8E36-277D42D774A1}"/>
              </a:ext>
            </a:extLst>
          </p:cNvPr>
          <p:cNvSpPr txBox="1"/>
          <p:nvPr/>
        </p:nvSpPr>
        <p:spPr>
          <a:xfrm>
            <a:off x="685800" y="1511300"/>
            <a:ext cx="458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Where do they come from?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62586-C298-4C27-BBA2-FA5699F9A459}"/>
              </a:ext>
            </a:extLst>
          </p:cNvPr>
          <p:cNvSpPr txBox="1"/>
          <p:nvPr/>
        </p:nvSpPr>
        <p:spPr>
          <a:xfrm>
            <a:off x="6355079" y="1511300"/>
            <a:ext cx="515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Where do you keep them?</a:t>
            </a:r>
          </a:p>
        </p:txBody>
      </p:sp>
    </p:spTree>
    <p:extLst>
      <p:ext uri="{BB962C8B-B14F-4D97-AF65-F5344CB8AC3E}">
        <p14:creationId xmlns:p14="http://schemas.microsoft.com/office/powerpoint/2010/main" val="30575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1000">
        <p:fade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01F2278-246C-4165-85C7-0912D189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3" y="0"/>
            <a:ext cx="1170214" cy="1171577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C98E3B-9350-4C8B-A539-03DA1EAD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499" y="153988"/>
            <a:ext cx="9284607" cy="142096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Document Challenges in the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 Modern “New Norm” Office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74A3DF-15C6-46D3-BC6A-92C1343D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748" y="2439986"/>
            <a:ext cx="5629824" cy="3810001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File Cabinets---</a:t>
            </a:r>
          </a:p>
          <a:p>
            <a:pPr lvl="1"/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Cost of Space</a:t>
            </a:r>
          </a:p>
          <a:p>
            <a:pPr lvl="1"/>
            <a:r>
              <a:rPr lang="en-US" b="1" dirty="0">
                <a:solidFill>
                  <a:srgbClr val="00B050">
                    <a:alpha val="70000"/>
                  </a:srgbClr>
                </a:solidFill>
              </a:rPr>
              <a:t>Labor Cost $$$ </a:t>
            </a:r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to Get a Document and Return it</a:t>
            </a:r>
          </a:p>
          <a:p>
            <a:pPr lvl="1"/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Documents Not Returned to Cabinet</a:t>
            </a:r>
          </a:p>
          <a:p>
            <a:pPr lvl="1"/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Documents Removed</a:t>
            </a:r>
          </a:p>
          <a:p>
            <a:pPr lvl="1"/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Fire and Flood Disaster Recovery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Off-site Storage—</a:t>
            </a:r>
            <a:r>
              <a:rPr lang="en-US" b="1" dirty="0">
                <a:solidFill>
                  <a:srgbClr val="00B050">
                    <a:alpha val="70000"/>
                  </a:srgbClr>
                </a:solidFill>
              </a:rPr>
              <a:t>Cost of Service $$$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Local PC– Shared or not Shared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Local Servers- </a:t>
            </a:r>
            <a:r>
              <a:rPr lang="en-US" b="1" dirty="0">
                <a:solidFill>
                  <a:srgbClr val="00B050">
                    <a:alpha val="70000"/>
                  </a:srgbClr>
                </a:solidFill>
              </a:rPr>
              <a:t>Cost and Maintenance $$$</a:t>
            </a:r>
          </a:p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Local NAS Devices- </a:t>
            </a:r>
            <a:r>
              <a:rPr lang="en-US" b="1" dirty="0">
                <a:solidFill>
                  <a:srgbClr val="00B050">
                    <a:alpha val="70000"/>
                  </a:srgbClr>
                </a:solidFill>
              </a:rPr>
              <a:t>Cost and Maintenance $$$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262586-C298-4C27-BBA2-FA5699F9A459}"/>
              </a:ext>
            </a:extLst>
          </p:cNvPr>
          <p:cNvSpPr txBox="1"/>
          <p:nvPr/>
        </p:nvSpPr>
        <p:spPr>
          <a:xfrm>
            <a:off x="539748" y="1574949"/>
            <a:ext cx="515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Where do you keep them?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4224F-8E2B-4ED1-B5E5-41C9F2066B7A}"/>
              </a:ext>
            </a:extLst>
          </p:cNvPr>
          <p:cNvSpPr txBox="1"/>
          <p:nvPr/>
        </p:nvSpPr>
        <p:spPr>
          <a:xfrm>
            <a:off x="6819900" y="1704718"/>
            <a:ext cx="4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Post </a:t>
            </a:r>
            <a:r>
              <a:rPr lang="en-US" sz="2400" dirty="0" err="1">
                <a:solidFill>
                  <a:srgbClr val="0070C0"/>
                </a:solidFill>
              </a:rPr>
              <a:t>Covid</a:t>
            </a:r>
            <a:r>
              <a:rPr lang="en-US" sz="2400" dirty="0">
                <a:solidFill>
                  <a:srgbClr val="0070C0"/>
                </a:solidFill>
              </a:rPr>
              <a:t> Business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7CB1F-B7F4-4560-91B3-B87614AD27D4}"/>
              </a:ext>
            </a:extLst>
          </p:cNvPr>
          <p:cNvSpPr txBox="1"/>
          <p:nvPr/>
        </p:nvSpPr>
        <p:spPr>
          <a:xfrm>
            <a:off x="6970110" y="2439146"/>
            <a:ext cx="4025900" cy="378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Real Estate Space Reduction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Remote Workers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Reduced Headcount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Mobile Workforce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Printing and Copying Costs </a:t>
            </a:r>
            <a:r>
              <a:rPr lang="en-US" b="1" dirty="0">
                <a:solidFill>
                  <a:srgbClr val="00B050"/>
                </a:solidFill>
              </a:rPr>
              <a:t>$$$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are Documents Shared?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do You Access Them?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do You Find Them?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Long Does that Take? </a:t>
            </a:r>
            <a:r>
              <a:rPr lang="en-US" b="1" dirty="0">
                <a:solidFill>
                  <a:srgbClr val="00B050"/>
                </a:solidFill>
              </a:rPr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235630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1000">
        <p:fade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6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6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6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6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/>
      <p:bldP spid="6" grpId="0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01F2278-246C-4165-85C7-0912D189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55" y="0"/>
            <a:ext cx="2948473" cy="295190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6E204-E0F2-4E2B-9097-7AFF3F3CBBF5}"/>
              </a:ext>
            </a:extLst>
          </p:cNvPr>
          <p:cNvSpPr txBox="1"/>
          <p:nvPr/>
        </p:nvSpPr>
        <p:spPr>
          <a:xfrm>
            <a:off x="2174033" y="466530"/>
            <a:ext cx="9246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is </a:t>
            </a:r>
            <a:r>
              <a:rPr lang="en-US" sz="3200" dirty="0" err="1">
                <a:solidFill>
                  <a:schemeClr val="bg1"/>
                </a:solidFill>
              </a:rPr>
              <a:t>Doc</a:t>
            </a:r>
            <a:r>
              <a:rPr lang="en-US" sz="3200" dirty="0" err="1">
                <a:solidFill>
                  <a:srgbClr val="00B0F0"/>
                </a:solidFill>
              </a:rPr>
              <a:t>It</a:t>
            </a:r>
            <a:r>
              <a:rPr lang="en-US" sz="3200" dirty="0">
                <a:solidFill>
                  <a:schemeClr val="bg1"/>
                </a:solidFill>
              </a:rPr>
              <a:t> Information Management System?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E8B46-6599-4891-BF1E-9CC49F91128D}"/>
              </a:ext>
            </a:extLst>
          </p:cNvPr>
          <p:cNvSpPr txBox="1"/>
          <p:nvPr/>
        </p:nvSpPr>
        <p:spPr>
          <a:xfrm>
            <a:off x="2453951" y="1548882"/>
            <a:ext cx="8630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Doc</a:t>
            </a:r>
            <a:r>
              <a:rPr lang="en-US" dirty="0" err="1">
                <a:solidFill>
                  <a:srgbClr val="00B0F0"/>
                </a:solidFill>
              </a:rPr>
              <a:t>It</a:t>
            </a:r>
            <a:r>
              <a:rPr lang="en-US" dirty="0">
                <a:solidFill>
                  <a:schemeClr val="bg1"/>
                </a:solidFill>
              </a:rPr>
              <a:t> is the Central Management Depository of all your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Business Related Documents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For Local, Remote, or Mobile Employees to Access Information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from </a:t>
            </a:r>
            <a:r>
              <a:rPr lang="en-US" i="1" dirty="0">
                <a:solidFill>
                  <a:srgbClr val="00B0F0"/>
                </a:solidFill>
              </a:rPr>
              <a:t>Anywhere on Any Storage </a:t>
            </a:r>
            <a:r>
              <a:rPr lang="en-US" i="1" dirty="0">
                <a:solidFill>
                  <a:schemeClr val="bg1"/>
                </a:solidFill>
              </a:rPr>
              <a:t>Source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68DC2-C05C-46C1-AAD0-464AA6F05495}"/>
              </a:ext>
            </a:extLst>
          </p:cNvPr>
          <p:cNvSpPr txBox="1"/>
          <p:nvPr/>
        </p:nvSpPr>
        <p:spPr>
          <a:xfrm>
            <a:off x="2464150" y="2930972"/>
            <a:ext cx="615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Documents?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3B2BC-BFFF-4122-8AC6-B721D88F764B}"/>
              </a:ext>
            </a:extLst>
          </p:cNvPr>
          <p:cNvSpPr txBox="1"/>
          <p:nvPr/>
        </p:nvSpPr>
        <p:spPr>
          <a:xfrm>
            <a:off x="2537927" y="3429000"/>
            <a:ext cx="7744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Employment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Purchase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Emails and Email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Correspondence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Bills of Lading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Shipping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Medical Records and more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7979A02-82E9-47AB-A4F8-16536D9A9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25" y="2869303"/>
            <a:ext cx="910304" cy="862002"/>
          </a:xfrm>
          <a:prstGeom prst="rect">
            <a:avLst/>
          </a:prstGeom>
        </p:spPr>
      </p:pic>
      <p:pic>
        <p:nvPicPr>
          <p:cNvPr id="10" name="Picture 9" descr="Logo, icon, company name&#10;&#10;Description automatically generated">
            <a:extLst>
              <a:ext uri="{FF2B5EF4-FFF2-40B4-BE49-F238E27FC236}">
                <a16:creationId xmlns:a16="http://schemas.microsoft.com/office/drawing/2014/main" id="{5F051211-4B6C-4E5F-9973-2E7FDE13D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29" y="2817808"/>
            <a:ext cx="1446853" cy="106989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7B07D9E-0BAF-4F03-88A2-A89A326B7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29" y="4416433"/>
            <a:ext cx="1823849" cy="746120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2427784-2130-4F52-9862-7ED262372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6" y="3892133"/>
            <a:ext cx="1427360" cy="74612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FF3AB29-33C4-45E3-8D05-04496480EA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36" y="4784436"/>
            <a:ext cx="953134" cy="953134"/>
          </a:xfrm>
          <a:prstGeom prst="rect">
            <a:avLst/>
          </a:prstGeom>
        </p:spPr>
      </p:pic>
      <p:pic>
        <p:nvPicPr>
          <p:cNvPr id="20" name="Graphic 19" descr="Download from cloud with solid fill">
            <a:extLst>
              <a:ext uri="{FF2B5EF4-FFF2-40B4-BE49-F238E27FC236}">
                <a16:creationId xmlns:a16="http://schemas.microsoft.com/office/drawing/2014/main" id="{B294C40D-DFC7-42CA-B152-9C114A83C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45210" y="4984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9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01F2278-246C-4165-85C7-0912D189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73"/>
            <a:ext cx="2162183" cy="216470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6E204-E0F2-4E2B-9097-7AFF3F3CBBF5}"/>
              </a:ext>
            </a:extLst>
          </p:cNvPr>
          <p:cNvSpPr txBox="1"/>
          <p:nvPr/>
        </p:nvSpPr>
        <p:spPr>
          <a:xfrm>
            <a:off x="2174033" y="466530"/>
            <a:ext cx="9246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How is it Done?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E8B46-6599-4891-BF1E-9CC49F91128D}"/>
              </a:ext>
            </a:extLst>
          </p:cNvPr>
          <p:cNvSpPr txBox="1"/>
          <p:nvPr/>
        </p:nvSpPr>
        <p:spPr>
          <a:xfrm>
            <a:off x="2368226" y="1284724"/>
            <a:ext cx="863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chemeClr val="bg1"/>
                </a:solidFill>
              </a:rPr>
              <a:t> Consists of Several Customizable Software Products That Integrate with Each other Without Being a Proprietary  Product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3B2BC-BFFF-4122-8AC6-B721D88F764B}"/>
              </a:ext>
            </a:extLst>
          </p:cNvPr>
          <p:cNvSpPr txBox="1"/>
          <p:nvPr/>
        </p:nvSpPr>
        <p:spPr>
          <a:xfrm>
            <a:off x="7729052" y="3091844"/>
            <a:ext cx="4148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Employment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Purchase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Emails and Email Attachments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Correspondence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Bills of Lading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Shipping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Medical Records and more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B1F923-B898-4AF2-B3DD-ACED303D068F}"/>
              </a:ext>
            </a:extLst>
          </p:cNvPr>
          <p:cNvSpPr txBox="1"/>
          <p:nvPr/>
        </p:nvSpPr>
        <p:spPr>
          <a:xfrm>
            <a:off x="590549" y="2537846"/>
            <a:ext cx="6619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have Several Core Components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chemeClr val="bg1"/>
                </a:solidFill>
              </a:rPr>
              <a:t> is the Indexing and Retrieval Desktop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rgbClr val="0070C0"/>
                </a:solidFill>
              </a:rPr>
              <a:t> E-Notify </a:t>
            </a:r>
            <a:r>
              <a:rPr lang="en-US" dirty="0">
                <a:solidFill>
                  <a:schemeClr val="bg1"/>
                </a:solidFill>
              </a:rPr>
              <a:t>Provides a widget in the task Bar for Notification that the End user Has New Documents to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rgbClr val="0070C0"/>
                </a:solidFill>
              </a:rPr>
              <a:t> Print </a:t>
            </a:r>
            <a:r>
              <a:rPr lang="en-US" dirty="0" err="1">
                <a:solidFill>
                  <a:srgbClr val="0070C0"/>
                </a:solidFill>
              </a:rPr>
              <a:t>xPort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Provides a “Digital Printer” directly into the Pre-indexing Folder to Be Indexed (Elimination of Paper Printing and Copier Click charges)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rgbClr val="0070C0"/>
                </a:solidFill>
              </a:rPr>
              <a:t> Imaging Viewer </a:t>
            </a:r>
            <a:r>
              <a:rPr lang="en-US" dirty="0">
                <a:solidFill>
                  <a:schemeClr val="bg1"/>
                </a:solidFill>
              </a:rPr>
              <a:t>Provides Date Stamping, Note Stamping, Hyperlinks to Other Documents, Page Reordering,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rgbClr val="0070C0"/>
                </a:solidFill>
              </a:rPr>
              <a:t> Scan Routing </a:t>
            </a:r>
            <a:r>
              <a:rPr lang="en-US" dirty="0">
                <a:solidFill>
                  <a:schemeClr val="bg1"/>
                </a:solidFill>
              </a:rPr>
              <a:t>Provides Automated Workflows From Your Digital Copier, Laptop, Desktop, or E-mail Platform</a:t>
            </a:r>
          </a:p>
        </p:txBody>
      </p:sp>
    </p:spTree>
    <p:extLst>
      <p:ext uri="{BB962C8B-B14F-4D97-AF65-F5344CB8AC3E}">
        <p14:creationId xmlns:p14="http://schemas.microsoft.com/office/powerpoint/2010/main" val="19468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01F2278-246C-4165-85C7-0912D189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707" y="4899171"/>
            <a:ext cx="1391293" cy="139291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1F923-B898-4AF2-B3DD-ACED303D068F}"/>
              </a:ext>
            </a:extLst>
          </p:cNvPr>
          <p:cNvSpPr txBox="1"/>
          <p:nvPr/>
        </p:nvSpPr>
        <p:spPr>
          <a:xfrm>
            <a:off x="5545122" y="109057"/>
            <a:ext cx="643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chemeClr val="bg1"/>
                </a:solidFill>
              </a:rPr>
              <a:t> is the Indexing and Retrieval Desktop Application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51C12A-E2CD-4CE4-A664-BD9CE393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7955"/>
            <a:ext cx="10843838" cy="59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01F2278-246C-4165-85C7-0912D189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30" y="58931"/>
            <a:ext cx="1391293" cy="139291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0BF0F-2A19-4562-93C5-75916C8D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38" y="2366682"/>
            <a:ext cx="5516992" cy="3505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FAABBA-7934-4C54-BA2E-52930365CC28}"/>
              </a:ext>
            </a:extLst>
          </p:cNvPr>
          <p:cNvSpPr txBox="1"/>
          <p:nvPr/>
        </p:nvSpPr>
        <p:spPr>
          <a:xfrm>
            <a:off x="6355976" y="900097"/>
            <a:ext cx="42549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Capture:</a:t>
            </a:r>
            <a:r>
              <a:rPr lang="en-US" dirty="0">
                <a:solidFill>
                  <a:schemeClr val="bg1"/>
                </a:solidFill>
              </a:rPr>
              <a:t> Used for Local Scanner or Automatically Capture from Network </a:t>
            </a:r>
            <a:r>
              <a:rPr lang="en-US" dirty="0">
                <a:solidFill>
                  <a:srgbClr val="FF0000"/>
                </a:solidFill>
              </a:rPr>
              <a:t>”Watch” </a:t>
            </a:r>
            <a:r>
              <a:rPr lang="en-US" dirty="0">
                <a:solidFill>
                  <a:schemeClr val="bg1"/>
                </a:solidFill>
              </a:rPr>
              <a:t>Folder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Index</a:t>
            </a:r>
            <a:r>
              <a:rPr lang="en-US" dirty="0">
                <a:solidFill>
                  <a:schemeClr val="bg1"/>
                </a:solidFill>
              </a:rPr>
              <a:t>: Assigning Your Metadata- You decide on Field Structure for Naming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Retrieve:</a:t>
            </a:r>
            <a:r>
              <a:rPr lang="en-US" dirty="0">
                <a:solidFill>
                  <a:schemeClr val="bg1"/>
                </a:solidFill>
              </a:rPr>
              <a:t> Enter Search Information with Partial or Complete Words, Names, Dates, Numbers, or Keywords, Etc.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Options:</a:t>
            </a:r>
            <a:r>
              <a:rPr lang="en-US" dirty="0">
                <a:solidFill>
                  <a:schemeClr val="bg1"/>
                </a:solidFill>
              </a:rPr>
              <a:t> Used for Setting up Program and Directories.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8B695A-CF29-437C-B181-6D21732D9422}"/>
              </a:ext>
            </a:extLst>
          </p:cNvPr>
          <p:cNvCxnSpPr>
            <a:cxnSpLocks/>
          </p:cNvCxnSpPr>
          <p:nvPr/>
        </p:nvCxnSpPr>
        <p:spPr>
          <a:xfrm flipH="1">
            <a:off x="968188" y="1380565"/>
            <a:ext cx="5127812" cy="1156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850852-C916-478E-BEE9-3441F0898D04}"/>
              </a:ext>
            </a:extLst>
          </p:cNvPr>
          <p:cNvCxnSpPr/>
          <p:nvPr/>
        </p:nvCxnSpPr>
        <p:spPr>
          <a:xfrm flipH="1">
            <a:off x="1810871" y="2456329"/>
            <a:ext cx="4545105" cy="313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34E741-0FED-44DD-9E14-F9C46027DAAD}"/>
              </a:ext>
            </a:extLst>
          </p:cNvPr>
          <p:cNvCxnSpPr/>
          <p:nvPr/>
        </p:nvCxnSpPr>
        <p:spPr>
          <a:xfrm flipH="1" flipV="1">
            <a:off x="2662518" y="3110753"/>
            <a:ext cx="3567954" cy="591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0E8031-D588-4CC2-A2F7-65F6589BF971}"/>
              </a:ext>
            </a:extLst>
          </p:cNvPr>
          <p:cNvCxnSpPr/>
          <p:nvPr/>
        </p:nvCxnSpPr>
        <p:spPr>
          <a:xfrm flipH="1" flipV="1">
            <a:off x="3352800" y="3361765"/>
            <a:ext cx="2608730" cy="1497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30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9000">
        <p:fad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9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9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01F2278-246C-4165-85C7-0912D189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935"/>
            <a:ext cx="1993436" cy="1995759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1F923-B898-4AF2-B3DD-ACED303D068F}"/>
              </a:ext>
            </a:extLst>
          </p:cNvPr>
          <p:cNvSpPr txBox="1"/>
          <p:nvPr/>
        </p:nvSpPr>
        <p:spPr>
          <a:xfrm>
            <a:off x="5545122" y="109057"/>
            <a:ext cx="6430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rgbClr val="0070C0"/>
                </a:solidFill>
              </a:rPr>
              <a:t> E-Notify </a:t>
            </a:r>
            <a:r>
              <a:rPr lang="en-US" dirty="0">
                <a:solidFill>
                  <a:schemeClr val="bg1"/>
                </a:solidFill>
              </a:rPr>
              <a:t>Provides a widget in the task Bar for Notification that the End user Has New Documents to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51C12A-E2CD-4CE4-A664-BD9CE393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3593"/>
            <a:ext cx="5964495" cy="3804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05C07-92DA-4DFA-8CE0-FFB762664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66393"/>
            <a:ext cx="5877745" cy="3953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B3FCE-A9DF-45BD-B760-C4627E729651}"/>
              </a:ext>
            </a:extLst>
          </p:cNvPr>
          <p:cNvSpPr txBox="1"/>
          <p:nvPr/>
        </p:nvSpPr>
        <p:spPr>
          <a:xfrm>
            <a:off x="6165908" y="5243119"/>
            <a:ext cx="580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You can </a:t>
            </a:r>
            <a:r>
              <a:rPr lang="en-US" sz="1600" dirty="0">
                <a:solidFill>
                  <a:srgbClr val="0070C0"/>
                </a:solidFill>
              </a:rPr>
              <a:t>View, Annotate, and Index </a:t>
            </a:r>
            <a:r>
              <a:rPr lang="en-US" sz="1600" dirty="0">
                <a:solidFill>
                  <a:schemeClr val="bg1"/>
                </a:solidFill>
              </a:rPr>
              <a:t>Right from this screen as well. </a:t>
            </a:r>
            <a:r>
              <a:rPr lang="en-US" sz="1600" dirty="0" err="1">
                <a:solidFill>
                  <a:schemeClr val="bg1"/>
                </a:solidFill>
              </a:rPr>
              <a:t>eNotify</a:t>
            </a:r>
            <a:r>
              <a:rPr lang="en-US" sz="1600" dirty="0">
                <a:solidFill>
                  <a:schemeClr val="bg1"/>
                </a:solidFill>
              </a:rPr>
              <a:t> runs in the background on your task bar and only shows when there are new documents in your </a:t>
            </a:r>
            <a:r>
              <a:rPr lang="en-US" sz="1600" dirty="0" err="1">
                <a:solidFill>
                  <a:srgbClr val="0070C0"/>
                </a:solidFill>
              </a:rPr>
              <a:t>preindex</a:t>
            </a:r>
            <a:r>
              <a:rPr lang="en-US" sz="1600" dirty="0">
                <a:solidFill>
                  <a:srgbClr val="0070C0"/>
                </a:solidFill>
              </a:rPr>
              <a:t> folder</a:t>
            </a:r>
          </a:p>
        </p:txBody>
      </p:sp>
    </p:spTree>
    <p:extLst>
      <p:ext uri="{BB962C8B-B14F-4D97-AF65-F5344CB8AC3E}">
        <p14:creationId xmlns:p14="http://schemas.microsoft.com/office/powerpoint/2010/main" val="17812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01F2278-246C-4165-85C7-0912D189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3" y="0"/>
            <a:ext cx="1065402" cy="106664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B1F923-B898-4AF2-B3DD-ACED303D068F}"/>
              </a:ext>
            </a:extLst>
          </p:cNvPr>
          <p:cNvSpPr txBox="1"/>
          <p:nvPr/>
        </p:nvSpPr>
        <p:spPr>
          <a:xfrm>
            <a:off x="2332139" y="142613"/>
            <a:ext cx="927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DocIt</a:t>
            </a:r>
            <a:r>
              <a:rPr lang="en-US" dirty="0">
                <a:solidFill>
                  <a:srgbClr val="0070C0"/>
                </a:solidFill>
              </a:rPr>
              <a:t> E-Search </a:t>
            </a:r>
            <a:r>
              <a:rPr lang="en-US" dirty="0">
                <a:solidFill>
                  <a:schemeClr val="bg1"/>
                </a:solidFill>
              </a:rPr>
              <a:t>Provides a Reduced Screen for Docking on your Desktop Without Interrupting Your Workflow and being able to search documents, without running the program!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01CBD-9C21-4436-AE97-3F885BC8E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33" y="1108551"/>
            <a:ext cx="11230718" cy="5774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D25C82-270C-47F4-8EAA-F47C69BFB1BD}"/>
              </a:ext>
            </a:extLst>
          </p:cNvPr>
          <p:cNvSpPr txBox="1"/>
          <p:nvPr/>
        </p:nvSpPr>
        <p:spPr>
          <a:xfrm>
            <a:off x="72049" y="5322463"/>
            <a:ext cx="3545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You can </a:t>
            </a:r>
            <a:r>
              <a:rPr lang="en-US" sz="1800" dirty="0">
                <a:solidFill>
                  <a:srgbClr val="0070C0"/>
                </a:solidFill>
              </a:rPr>
              <a:t>Search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>
                <a:solidFill>
                  <a:srgbClr val="0070C0"/>
                </a:solidFill>
              </a:rPr>
              <a:t>View, and Annotate </a:t>
            </a:r>
            <a:r>
              <a:rPr lang="en-US" sz="1800" dirty="0">
                <a:solidFill>
                  <a:schemeClr val="bg1"/>
                </a:solidFill>
              </a:rPr>
              <a:t>Right from this screen as well. 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A40449-71C5-4EF5-8895-EA4F1147DCE6}"/>
              </a:ext>
            </a:extLst>
          </p:cNvPr>
          <p:cNvCxnSpPr>
            <a:cxnSpLocks/>
          </p:cNvCxnSpPr>
          <p:nvPr/>
        </p:nvCxnSpPr>
        <p:spPr>
          <a:xfrm flipV="1">
            <a:off x="3937518" y="5209563"/>
            <a:ext cx="5189704" cy="7130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9000">
        <p:fade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AC039C5DA6E94F8E26088829EEBDB1" ma:contentTypeVersion="10" ma:contentTypeDescription="Create a new document." ma:contentTypeScope="" ma:versionID="25befd642c4989777ebbe6c7623a1912">
  <xsd:schema xmlns:xsd="http://www.w3.org/2001/XMLSchema" xmlns:xs="http://www.w3.org/2001/XMLSchema" xmlns:p="http://schemas.microsoft.com/office/2006/metadata/properties" xmlns:ns2="09ccb0f8-db84-4e73-b3f1-d1bd98a991fe" xmlns:ns3="57c32666-fe45-4375-a62f-f42d05219054" targetNamespace="http://schemas.microsoft.com/office/2006/metadata/properties" ma:root="true" ma:fieldsID="619e9a3bf761c0a173568d9c9f03a5a9" ns2:_="" ns3:_="">
    <xsd:import namespace="09ccb0f8-db84-4e73-b3f1-d1bd98a991fe"/>
    <xsd:import namespace="57c32666-fe45-4375-a62f-f42d052190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cb0f8-db84-4e73-b3f1-d1bd98a99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32666-fe45-4375-a62f-f42d05219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c32666-fe45-4375-a62f-f42d05219054">
      <UserInfo>
        <DisplayName>Rory Buckley</DisplayName>
        <AccountId>13</AccountId>
        <AccountType/>
      </UserInfo>
      <UserInfo>
        <DisplayName>Michael Feingold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E17EC50-3B54-4AD5-9CCD-4EC25B241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cb0f8-db84-4e73-b3f1-d1bd98a991fe"/>
    <ds:schemaRef ds:uri="57c32666-fe45-4375-a62f-f42d05219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81FFF6-ED27-4E36-AEAF-E8BCF1A22A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821416-D0F1-4A63-8F75-A521A098205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7c32666-fe45-4375-a62f-f42d05219054"/>
    <ds:schemaRef ds:uri="http://purl.org/dc/dcmitype/"/>
    <ds:schemaRef ds:uri="http://schemas.microsoft.com/office/infopath/2007/PartnerControls"/>
    <ds:schemaRef ds:uri="09ccb0f8-db84-4e73-b3f1-d1bd98a991f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775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Avenir Next LT Pro Light</vt:lpstr>
      <vt:lpstr>Sitka Subheading</vt:lpstr>
      <vt:lpstr>PebbleVTI</vt:lpstr>
      <vt:lpstr>Docit Information Management     </vt:lpstr>
      <vt:lpstr>The Document Challenges in the Modern Office </vt:lpstr>
      <vt:lpstr>The Document Challenges in the  Modern “New Norm” Office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For a Live Demo or For More Information Please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Docit Information Management Demo</dc:title>
  <dc:creator>Michael Feingold</dc:creator>
  <cp:lastModifiedBy>Michael Feingold</cp:lastModifiedBy>
  <cp:revision>6</cp:revision>
  <dcterms:created xsi:type="dcterms:W3CDTF">2020-12-18T16:53:21Z</dcterms:created>
  <dcterms:modified xsi:type="dcterms:W3CDTF">2021-01-29T20:55:36Z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0x01010071AC039C5DA6E94F8E26088829EEBDB1</vt:lpwstr>
  </property>
</Properties>
</file>